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"/>
  </p:notesMasterIdLst>
  <p:handoutMasterIdLst>
    <p:handoutMasterId r:id="rId6"/>
  </p:handoutMasterIdLst>
  <p:sldIdLst>
    <p:sldId id="297" r:id="rId2"/>
    <p:sldId id="397" r:id="rId3"/>
    <p:sldId id="418" r:id="rId4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4" autoAdjust="0"/>
    <p:restoredTop sz="65349" autoAdjust="0"/>
  </p:normalViewPr>
  <p:slideViewPr>
    <p:cSldViewPr snapToGrid="0" showGuides="1">
      <p:cViewPr varScale="1">
        <p:scale>
          <a:sx n="90" d="100"/>
          <a:sy n="90" d="100"/>
        </p:scale>
        <p:origin x="1674" y="84"/>
      </p:cViewPr>
      <p:guideLst>
        <p:guide orient="horz" pos="667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309126E-40D8-43E6-A659-BC08B535DF7E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1015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4CAA1DAE-5936-4C5D-93E8-E9B416F70E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384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650" cy="49529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945" y="1"/>
            <a:ext cx="2919734" cy="49529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97065ED-7FBA-46AE-A196-9D7E2DAD3EB8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118" y="4748297"/>
            <a:ext cx="5388610" cy="3885602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21"/>
            <a:ext cx="2918650" cy="49529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945" y="9371021"/>
            <a:ext cx="2919734" cy="49529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48EED49-7D9F-4061-9BBA-0A1DEDBCD2A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4506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48E3-653D-4E78-B614-2B479A8DC936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67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EED49-7D9F-4061-9BBA-0A1DEDBCD2AB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478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EED49-7D9F-4061-9BBA-0A1DEDBCD2AB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09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65B-C63F-491A-BB3B-E79EA1E24A69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021F-4EB4-4055-AF5A-83E901B1C7D5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67547" y="5008486"/>
            <a:ext cx="8208911" cy="135015"/>
          </a:xfrm>
          <a:prstGeom prst="rect">
            <a:avLst/>
          </a:prstGeom>
          <a:solidFill>
            <a:srgbClr val="D3CAB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4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loyment im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-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0183"/>
            <a:ext cx="2915816" cy="38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loyment ima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02644"/>
            <a:ext cx="3888432" cy="1423415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3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ercial im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-nzz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 r="11796" b="11148"/>
          <a:stretch/>
        </p:blipFill>
        <p:spPr bwMode="auto">
          <a:xfrm>
            <a:off x="5148064" y="1005578"/>
            <a:ext cx="3673638" cy="39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3" y="2680101"/>
            <a:ext cx="3816225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de marks im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-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3831"/>
            <a:ext cx="7668344" cy="18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3" y="2085697"/>
            <a:ext cx="5112568" cy="12961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de marks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6"/>
          <a:stretch/>
        </p:blipFill>
        <p:spPr>
          <a:xfrm>
            <a:off x="6372200" y="573528"/>
            <a:ext cx="2771800" cy="402991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</p:spTree>
    <p:extLst>
      <p:ext uri="{BB962C8B-B14F-4D97-AF65-F5344CB8AC3E}">
        <p14:creationId xmlns:p14="http://schemas.microsoft.com/office/powerpoint/2010/main" val="351025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struction im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-arcs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7"/>
          <a:stretch/>
        </p:blipFill>
        <p:spPr bwMode="auto">
          <a:xfrm>
            <a:off x="6444209" y="789552"/>
            <a:ext cx="2698509" cy="43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im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-ar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465516"/>
            <a:ext cx="2904712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H="1">
            <a:off x="467549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&amp;F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127">
            <a:off x="5703403" y="1200000"/>
            <a:ext cx="2938332" cy="33818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&amp;F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90" y="897564"/>
            <a:ext cx="3301300" cy="3759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51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93712"/>
            <a:ext cx="4318656" cy="275492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511833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65B-C63F-491A-BB3B-E79EA1E24A69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021F-4EB4-4055-AF5A-83E901B1C7D5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" b="12368"/>
          <a:stretch/>
        </p:blipFill>
        <p:spPr>
          <a:xfrm>
            <a:off x="5448209" y="3801793"/>
            <a:ext cx="3203848" cy="1206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67547" y="5008486"/>
            <a:ext cx="8208911" cy="135015"/>
          </a:xfrm>
          <a:prstGeom prst="rect">
            <a:avLst/>
          </a:prstGeom>
          <a:solidFill>
            <a:srgbClr val="D3CAB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5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loymen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70" y="1815666"/>
            <a:ext cx="4742716" cy="2811786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3" y="2680101"/>
            <a:ext cx="3816225" cy="188987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17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struction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b="29085"/>
          <a:stretch/>
        </p:blipFill>
        <p:spPr>
          <a:xfrm>
            <a:off x="5508107" y="1653652"/>
            <a:ext cx="3635897" cy="32347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5" y="2680101"/>
            <a:ext cx="4176265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6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erci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601"/>
            <a:ext cx="3851920" cy="3659894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99992" y="2679766"/>
            <a:ext cx="3960440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98647"/>
            <a:ext cx="5616624" cy="38479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3" y="2139702"/>
            <a:ext cx="4464298" cy="1566341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41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>
          <a:xfrm>
            <a:off x="5652120" y="1953537"/>
            <a:ext cx="3288076" cy="31899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5" y="2680101"/>
            <a:ext cx="3672209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027">
            <a:off x="4784683" y="1760928"/>
            <a:ext cx="4282891" cy="22665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5" y="2680101"/>
            <a:ext cx="3456185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9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&amp;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5" y="2680101"/>
            <a:ext cx="4489445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47" y="1291374"/>
            <a:ext cx="2279909" cy="22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46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139" y="2733768"/>
            <a:ext cx="4267894" cy="972108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868343"/>
            <a:ext cx="4248150" cy="70163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87284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32E21A-E1C3-48CE-B219-F39FA3CD7CE9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FF9F49-EEB8-4FBD-AFC9-7FD4E74B22B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344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65B-C63F-491A-BB3B-E79EA1E24A69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021F-4EB4-4055-AF5A-83E901B1C7D5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67547" y="5008486"/>
            <a:ext cx="8208911" cy="135015"/>
          </a:xfrm>
          <a:prstGeom prst="rect">
            <a:avLst/>
          </a:prstGeom>
          <a:solidFill>
            <a:srgbClr val="D3CAB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65B-C63F-491A-BB3B-E79EA1E24A69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021F-4EB4-4055-AF5A-83E901B1C7D5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67547" y="5008486"/>
            <a:ext cx="8208911" cy="135015"/>
          </a:xfrm>
          <a:prstGeom prst="rect">
            <a:avLst/>
          </a:prstGeom>
          <a:solidFill>
            <a:srgbClr val="D3CAB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7895"/>
            <a:ext cx="8208912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681542"/>
            <a:ext cx="8208912" cy="307834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4299943"/>
            <a:ext cx="820891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65B-C63F-491A-BB3B-E79EA1E24A69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021F-4EB4-4055-AF5A-83E901B1C7D5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67547" y="5008486"/>
            <a:ext cx="8208911" cy="135015"/>
          </a:xfrm>
          <a:prstGeom prst="rect">
            <a:avLst/>
          </a:prstGeom>
          <a:solidFill>
            <a:srgbClr val="D3CAB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1188" y="1599642"/>
            <a:ext cx="1944588" cy="2106774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8577" tIns="34289" rIns="68577" bIns="34289"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10" y="3219822"/>
            <a:ext cx="4608513" cy="48605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NZ" dirty="0"/>
              <a:t>Name here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al govt im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9" y="2070496"/>
            <a:ext cx="5110807" cy="30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3" y="2680100"/>
            <a:ext cx="3816225" cy="1403821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al gov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73531"/>
            <a:ext cx="4129816" cy="4367557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2680101"/>
            <a:ext cx="4464298" cy="178236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subheading text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7548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46008"/>
            <a:ext cx="1584177" cy="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3528"/>
            <a:ext cx="822960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467547" y="465516"/>
            <a:ext cx="82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176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C65B-C63F-491A-BB3B-E79EA1E24A69}" type="datetimeFigureOut">
              <a:rPr lang="en-NZ" smtClean="0"/>
              <a:t>16/04/2019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021F-4EB4-4055-AF5A-83E901B1C7D5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93" y="147702"/>
            <a:ext cx="1497365" cy="2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68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</p:sldLayoutIdLst>
  <p:txStyles>
    <p:titleStyle>
      <a:lvl1pPr algn="l" defTabSz="914378" rtl="0" eaLnBrk="1" latinLnBrk="0" hangingPunct="1">
        <a:spcBef>
          <a:spcPct val="0"/>
        </a:spcBef>
        <a:buNone/>
        <a:defRPr sz="3400" kern="1200">
          <a:solidFill>
            <a:srgbClr val="EE3124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hyperlink" Target="mailto:holas.bland@simpsongrierson.com" TargetMode="External"/><Relationship Id="rId4" Type="http://schemas.openxmlformats.org/officeDocument/2006/relationships/hyperlink" Target="mailto:nicholas.bland@simpsongrierson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.nz/url?sa=i&amp;rct=j&amp;q=&amp;esrc=s&amp;source=images&amp;cd=&amp;cad=rja&amp;uact=8&amp;ved=2ahUKEwi_vNvtrMThAhVTWysKHYASC18QjRx6BAgBEAU&amp;url=http://www.google.co.nz/url?sa%3Di%26rct%3Dj%26q%3D%26esrc%3Ds%26source%3Dimages%26cd%3D%26ved%3D%26url%3Dhttp://www.bwcn.org.uk/free-event-help-shape-the-charity-tax-system/%26psig%3DAOvVaw3P-2irPVMvQFqdeOMBiTJm%26ust%3D1554945306105261&amp;psig=AOvVaw3P-2irPVMvQFqdeOMBiTJm&amp;ust=1554945306105261" TargetMode="Externa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5164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406" y="1855677"/>
            <a:ext cx="5809159" cy="1807370"/>
          </a:xfrm>
        </p:spPr>
        <p:txBody>
          <a:bodyPr anchor="t">
            <a:normAutofit/>
          </a:bodyPr>
          <a:lstStyle/>
          <a:p>
            <a:r>
              <a:rPr lang="en-NZ" dirty="0"/>
              <a:t>Future of charities &amp; tax – getting the process right</a:t>
            </a:r>
            <a:endParaRPr lang="en-NZ" sz="27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4" y="470061"/>
            <a:ext cx="2434030" cy="342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324" y="3629217"/>
            <a:ext cx="7134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b="1" dirty="0">
                <a:solidFill>
                  <a:schemeClr val="bg1"/>
                </a:solidFill>
              </a:rPr>
              <a:t>Nick Bland</a:t>
            </a:r>
          </a:p>
          <a:p>
            <a:r>
              <a:rPr lang="en-NZ" sz="1600" dirty="0">
                <a:solidFill>
                  <a:schemeClr val="bg1"/>
                </a:solidFill>
              </a:rPr>
              <a:t>Senior Associate</a:t>
            </a:r>
            <a:br>
              <a:rPr lang="en-NZ" sz="1600" dirty="0">
                <a:solidFill>
                  <a:schemeClr val="bg1"/>
                </a:solidFill>
              </a:rPr>
            </a:br>
            <a:r>
              <a:rPr lang="en-NZ" sz="1600" dirty="0">
                <a:solidFill>
                  <a:schemeClr val="bg1"/>
                </a:solidFill>
              </a:rPr>
              <a:t>09 977 5313 | 021 241 4504</a:t>
            </a:r>
            <a:r>
              <a:rPr lang="en-NZ" sz="1600" dirty="0">
                <a:hlinkClick r:id="rId4"/>
              </a:rPr>
              <a:t>b</a:t>
            </a:r>
            <a:endParaRPr lang="en-NZ" sz="1600" dirty="0"/>
          </a:p>
          <a:p>
            <a:r>
              <a:rPr lang="en-NZ" sz="1600" u="sng" dirty="0" err="1">
                <a:solidFill>
                  <a:schemeClr val="bg1"/>
                </a:solidFill>
              </a:rPr>
              <a:t>nicholas.bland@simpsongrierson.com</a:t>
            </a:r>
            <a:r>
              <a:rPr lang="en-NZ" sz="1600" dirty="0" err="1">
                <a:hlinkClick r:id="rId5"/>
              </a:rPr>
              <a:t>nd@simpsongrierson.com</a:t>
            </a:r>
            <a:endParaRPr lang="en-NZ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64" y="641175"/>
            <a:ext cx="2654963" cy="920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63583" y="1671011"/>
            <a:ext cx="201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dirty="0">
                <a:solidFill>
                  <a:schemeClr val="bg1"/>
                </a:solidFill>
              </a:rPr>
              <a:t>11-12 April 2019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601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Some problems with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/>
              <a:t>Default mindset seems to be antipathy</a:t>
            </a:r>
          </a:p>
          <a:p>
            <a:pPr lvl="1"/>
            <a:r>
              <a:rPr lang="en-NZ" dirty="0"/>
              <a:t>The focus in relation to charity taxation is “integrity”</a:t>
            </a:r>
          </a:p>
          <a:p>
            <a:pPr lvl="1"/>
            <a:r>
              <a:rPr lang="en-NZ" dirty="0"/>
              <a:t>Clawback/tightening of tax concessions is prioritised</a:t>
            </a:r>
          </a:p>
          <a:p>
            <a:r>
              <a:rPr lang="en-NZ" dirty="0"/>
              <a:t>IRD pushing through policy changes via…</a:t>
            </a:r>
          </a:p>
          <a:p>
            <a:pPr lvl="1"/>
            <a:r>
              <a:rPr lang="en-NZ" dirty="0"/>
              <a:t>Re-interpretation of legislation</a:t>
            </a:r>
          </a:p>
          <a:p>
            <a:pPr lvl="1"/>
            <a:r>
              <a:rPr lang="en-NZ" dirty="0"/>
              <a:t>‘Remedial’ legislative changes</a:t>
            </a:r>
          </a:p>
          <a:p>
            <a:r>
              <a:rPr lang="en-NZ" dirty="0"/>
              <a:t>The Charities Act vs. charity taxation</a:t>
            </a:r>
          </a:p>
          <a:p>
            <a:pPr lvl="1"/>
            <a:r>
              <a:rPr lang="en-NZ" dirty="0"/>
              <a:t>The Charities Act </a:t>
            </a:r>
            <a:r>
              <a:rPr lang="en-NZ" u="sng" dirty="0"/>
              <a:t>is</a:t>
            </a:r>
            <a:r>
              <a:rPr lang="en-NZ" dirty="0"/>
              <a:t> tax legislation</a:t>
            </a:r>
          </a:p>
          <a:p>
            <a:pPr lvl="1"/>
            <a:r>
              <a:rPr lang="en-NZ" dirty="0"/>
              <a:t>DIA vs. IRD roles</a:t>
            </a:r>
          </a:p>
          <a:p>
            <a:r>
              <a:rPr lang="en-NZ" dirty="0"/>
              <a:t>Lack of charitable sector…</a:t>
            </a:r>
          </a:p>
          <a:p>
            <a:pPr lvl="1"/>
            <a:r>
              <a:rPr lang="en-NZ" dirty="0"/>
              <a:t>Capacity/resource</a:t>
            </a:r>
          </a:p>
          <a:p>
            <a:pPr lvl="1"/>
            <a:r>
              <a:rPr lang="en-NZ" dirty="0"/>
              <a:t>Awareness/engagement</a:t>
            </a:r>
          </a:p>
          <a:p>
            <a:pPr lvl="1"/>
            <a:r>
              <a:rPr lang="en-NZ" dirty="0"/>
              <a:t>Representation/submissions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24" y="1162019"/>
            <a:ext cx="1200951" cy="168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60" y="2218461"/>
            <a:ext cx="1433193" cy="14331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77418" y="3186347"/>
            <a:ext cx="2388211" cy="1744500"/>
            <a:chOff x="5657005" y="2919820"/>
            <a:chExt cx="2315417" cy="16098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4684" y="2919820"/>
              <a:ext cx="1037738" cy="133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005" y="3778607"/>
              <a:ext cx="1810837" cy="75106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370" y="3273155"/>
            <a:ext cx="1215240" cy="169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53" y="4321538"/>
            <a:ext cx="2404539" cy="6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process could be improved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723856" cy="3762268"/>
          </a:xfrm>
        </p:spPr>
        <p:txBody>
          <a:bodyPr>
            <a:normAutofit/>
          </a:bodyPr>
          <a:lstStyle/>
          <a:p>
            <a:r>
              <a:rPr lang="en-NZ" sz="1800" dirty="0"/>
              <a:t>Adopting a more balanced mindset</a:t>
            </a:r>
          </a:p>
          <a:p>
            <a:pPr lvl="1"/>
            <a:r>
              <a:rPr lang="en-NZ" sz="1600" dirty="0"/>
              <a:t>Tax concessions for charities deliver public benefit</a:t>
            </a:r>
          </a:p>
          <a:p>
            <a:pPr lvl="1"/>
            <a:r>
              <a:rPr lang="en-NZ" sz="1600" dirty="0"/>
              <a:t>Enhancing/extending, not just clawing back/tightening, concessions</a:t>
            </a:r>
          </a:p>
          <a:p>
            <a:r>
              <a:rPr lang="en-NZ" sz="1800" dirty="0"/>
              <a:t>Improving IRD’s approach</a:t>
            </a:r>
          </a:p>
          <a:p>
            <a:pPr lvl="1"/>
            <a:r>
              <a:rPr lang="en-NZ" sz="1600" dirty="0"/>
              <a:t>Care &amp; management</a:t>
            </a:r>
          </a:p>
          <a:p>
            <a:pPr lvl="1"/>
            <a:r>
              <a:rPr lang="en-NZ" sz="1600" dirty="0"/>
              <a:t>Generic tax policy process – use it</a:t>
            </a:r>
          </a:p>
          <a:p>
            <a:r>
              <a:rPr lang="en-NZ" sz="1800" dirty="0"/>
              <a:t>Recognising the Charities Act/charity taxation interplay</a:t>
            </a:r>
          </a:p>
          <a:p>
            <a:r>
              <a:rPr lang="en-NZ" sz="1800" dirty="0"/>
              <a:t>Giving the sector better/additional avenues to be heard on Charities Act/charity taxation matters</a:t>
            </a:r>
          </a:p>
          <a:p>
            <a:pPr lvl="1"/>
            <a:r>
              <a:rPr lang="en-NZ" sz="1600" dirty="0"/>
              <a:t>Formalised/officially recognised advisory board or SUG arrangements?</a:t>
            </a:r>
          </a:p>
          <a:p>
            <a:pPr lvl="1"/>
            <a:r>
              <a:rPr lang="en-NZ" sz="1600" dirty="0"/>
              <a:t>An NZLS Charity/NFP Committee? And what about CAANZ?</a:t>
            </a:r>
          </a:p>
          <a:p>
            <a:pPr lvl="1"/>
            <a:r>
              <a:rPr lang="en-NZ" sz="1600" dirty="0"/>
              <a:t>New or improved sector-led options?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56" y="1200151"/>
            <a:ext cx="1330744" cy="871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0" y="2209940"/>
            <a:ext cx="2255780" cy="765925"/>
          </a:xfrm>
          <a:prstGeom prst="rect">
            <a:avLst/>
          </a:prstGeom>
        </p:spPr>
      </p:pic>
      <p:sp>
        <p:nvSpPr>
          <p:cNvPr id="8" name="AutoShape 6" descr="Image result for charity taxation matter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1600" y="-868363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56" y="3402109"/>
            <a:ext cx="1330744" cy="11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NEW_SG_BLACK">
  <a:themeElements>
    <a:clrScheme name="Simpson Grierson">
      <a:dk1>
        <a:srgbClr val="000000"/>
      </a:dk1>
      <a:lt1>
        <a:sysClr val="window" lastClr="FFFFFF"/>
      </a:lt1>
      <a:dk2>
        <a:srgbClr val="000000"/>
      </a:dk2>
      <a:lt2>
        <a:srgbClr val="B9B098"/>
      </a:lt2>
      <a:accent1>
        <a:srgbClr val="B9B098"/>
      </a:accent1>
      <a:accent2>
        <a:srgbClr val="EE3124"/>
      </a:accent2>
      <a:accent3>
        <a:srgbClr val="5D87A1"/>
      </a:accent3>
      <a:accent4>
        <a:srgbClr val="B0B579"/>
      </a:accent4>
      <a:accent5>
        <a:srgbClr val="9FAD9E"/>
      </a:accent5>
      <a:accent6>
        <a:srgbClr val="B9B098"/>
      </a:accent6>
      <a:hlink>
        <a:srgbClr val="EE3124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3CAB7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E312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_SG_BLACK" id="{BD3E5B70-7E14-40F6-A413-AE48D4DF2FD3}" vid="{4D7FD2D7-4BFD-4224-94C5-25F765172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194</Words>
  <Application>Microsoft Office PowerPoint</Application>
  <PresentationFormat>On-screen Show (16:9)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NEW_SG_BLACK</vt:lpstr>
      <vt:lpstr>Future of charities &amp; tax – getting the process right</vt:lpstr>
      <vt:lpstr>Some problems with the process</vt:lpstr>
      <vt:lpstr>The process could be improved by…</vt:lpstr>
    </vt:vector>
  </TitlesOfParts>
  <Company>Simpson Grierson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aslkdfj</dc:title>
  <dc:creator>Simpson Grierson</dc:creator>
  <cp:lastModifiedBy>Sara OHara</cp:lastModifiedBy>
  <cp:revision>231</cp:revision>
  <cp:lastPrinted>2019-04-08T02:23:07Z</cp:lastPrinted>
  <dcterms:created xsi:type="dcterms:W3CDTF">2018-06-29T02:23:38Z</dcterms:created>
  <dcterms:modified xsi:type="dcterms:W3CDTF">2019-04-16T03:44:09Z</dcterms:modified>
</cp:coreProperties>
</file>